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5" roundtripDataSignature="AMtx7mibUCRjjQstXHGx8Gsj2F1MvaT1r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customschemas.google.com/relationships/presentationmetadata" Target="meta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14e2f4736b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114e2f4736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14e2f4736b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14e2f4736b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ajd tytułowy" type="title">
  <p:cSld name="TITLE">
    <p:spTree>
      <p:nvGrpSpPr>
        <p:cNvPr id="1" name="Shape 11"/>
        <p:cNvGrpSpPr/>
        <p:nvPr/>
      </p:nvGrpSpPr>
      <p:grpSpPr>
        <a:xfrm>
          <a:off x="0" y="0"/>
          <a:ext cx="0" cy="0"/>
          <a:chOff x="0" y="0"/>
          <a:chExt cx="0" cy="0"/>
        </a:xfrm>
      </p:grpSpPr>
      <p:sp>
        <p:nvSpPr>
          <p:cNvPr id="12" name="Google Shape;12;p9"/>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4" name="Google Shape;14;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l-PL"/>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ytuł i zawartość" type="obj">
  <p:cSld name="OBJECT">
    <p:spTree>
      <p:nvGrpSpPr>
        <p:cNvPr id="1" name="Shape 17"/>
        <p:cNvGrpSpPr/>
        <p:nvPr/>
      </p:nvGrpSpPr>
      <p:grpSpPr>
        <a:xfrm>
          <a:off x="0" y="0"/>
          <a:ext cx="0" cy="0"/>
          <a:chOff x="0" y="0"/>
          <a:chExt cx="0" cy="0"/>
        </a:xfrm>
      </p:grpSpPr>
      <p:sp>
        <p:nvSpPr>
          <p:cNvPr id="18" name="Google Shape;18;p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0" name="Google Shape;20;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l-PL"/>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Nagłówek sekcji" type="secHead">
  <p:cSld name="SECTION_HEADER">
    <p:spTree>
      <p:nvGrpSpPr>
        <p:cNvPr id="1" name="Shape 23"/>
        <p:cNvGrpSpPr/>
        <p:nvPr/>
      </p:nvGrpSpPr>
      <p:grpSpPr>
        <a:xfrm>
          <a:off x="0" y="0"/>
          <a:ext cx="0" cy="0"/>
          <a:chOff x="0" y="0"/>
          <a:chExt cx="0" cy="0"/>
        </a:xfrm>
      </p:grpSpPr>
      <p:sp>
        <p:nvSpPr>
          <p:cNvPr id="24" name="Google Shape;24;p11"/>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26" name="Google Shape;26;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l-PL"/>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wa elementy zawartości" type="twoObj">
  <p:cSld name="TWO_OBJECTS">
    <p:spTree>
      <p:nvGrpSpPr>
        <p:cNvPr id="1" name="Shape 29"/>
        <p:cNvGrpSpPr/>
        <p:nvPr/>
      </p:nvGrpSpPr>
      <p:grpSpPr>
        <a:xfrm>
          <a:off x="0" y="0"/>
          <a:ext cx="0" cy="0"/>
          <a:chOff x="0" y="0"/>
          <a:chExt cx="0" cy="0"/>
        </a:xfrm>
      </p:grpSpPr>
      <p:sp>
        <p:nvSpPr>
          <p:cNvPr id="30" name="Google Shape;30;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2"/>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2" name="Google Shape;32;p12"/>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3" name="Google Shape;33;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l-PL"/>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orównanie" type="twoTxTwoObj">
  <p:cSld name="TWO_OBJECTS_WITH_TEXT">
    <p:spTree>
      <p:nvGrpSpPr>
        <p:cNvPr id="1" name="Shape 36"/>
        <p:cNvGrpSpPr/>
        <p:nvPr/>
      </p:nvGrpSpPr>
      <p:grpSpPr>
        <a:xfrm>
          <a:off x="0" y="0"/>
          <a:ext cx="0" cy="0"/>
          <a:chOff x="0" y="0"/>
          <a:chExt cx="0" cy="0"/>
        </a:xfrm>
      </p:grpSpPr>
      <p:sp>
        <p:nvSpPr>
          <p:cNvPr id="37" name="Google Shape;37;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3"/>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9" name="Google Shape;39;p13"/>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0" name="Google Shape;40;p13"/>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1" name="Google Shape;41;p13"/>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2" name="Google Shape;42;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l-PL"/>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ylko tytuł" type="titleOnly">
  <p:cSld name="TITLE_ONLY">
    <p:spTree>
      <p:nvGrpSpPr>
        <p:cNvPr id="1" name="Shape 45"/>
        <p:cNvGrpSpPr/>
        <p:nvPr/>
      </p:nvGrpSpPr>
      <p:grpSpPr>
        <a:xfrm>
          <a:off x="0" y="0"/>
          <a:ext cx="0" cy="0"/>
          <a:chOff x="0" y="0"/>
          <a:chExt cx="0" cy="0"/>
        </a:xfrm>
      </p:grpSpPr>
      <p:sp>
        <p:nvSpPr>
          <p:cNvPr id="46" name="Google Shape;46;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l-PL"/>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usty" type="blank">
  <p:cSld name="BLANK">
    <p:spTree>
      <p:nvGrpSpPr>
        <p:cNvPr id="1" name="Shape 50"/>
        <p:cNvGrpSpPr/>
        <p:nvPr/>
      </p:nvGrpSpPr>
      <p:grpSpPr>
        <a:xfrm>
          <a:off x="0" y="0"/>
          <a:ext cx="0" cy="0"/>
          <a:chOff x="0" y="0"/>
          <a:chExt cx="0" cy="0"/>
        </a:xfrm>
      </p:grpSpPr>
      <p:sp>
        <p:nvSpPr>
          <p:cNvPr id="51" name="Google Shape;51;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l-PL"/>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Zawartość z podpisem" type="objTx">
  <p:cSld name="OBJECT_WITH_CAPTION_TEXT">
    <p:spTree>
      <p:nvGrpSpPr>
        <p:cNvPr id="1" name="Shape 54"/>
        <p:cNvGrpSpPr/>
        <p:nvPr/>
      </p:nvGrpSpPr>
      <p:grpSpPr>
        <a:xfrm>
          <a:off x="0" y="0"/>
          <a:ext cx="0" cy="0"/>
          <a:chOff x="0" y="0"/>
          <a:chExt cx="0" cy="0"/>
        </a:xfrm>
      </p:grpSpPr>
      <p:sp>
        <p:nvSpPr>
          <p:cNvPr id="55" name="Google Shape;55;p16"/>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6"/>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16"/>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l-PL"/>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braz z podpisem" type="picTx">
  <p:cSld name="PICTURE_WITH_CAPTION_TEXT">
    <p:spTree>
      <p:nvGrpSpPr>
        <p:cNvPr id="1" name="Shape 61"/>
        <p:cNvGrpSpPr/>
        <p:nvPr/>
      </p:nvGrpSpPr>
      <p:grpSpPr>
        <a:xfrm>
          <a:off x="0" y="0"/>
          <a:ext cx="0" cy="0"/>
          <a:chOff x="0" y="0"/>
          <a:chExt cx="0" cy="0"/>
        </a:xfrm>
      </p:grpSpPr>
      <p:sp>
        <p:nvSpPr>
          <p:cNvPr id="62" name="Google Shape;62;p17"/>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7"/>
          <p:cNvSpPr>
            <a:spLocks noGrp="1"/>
          </p:cNvSpPr>
          <p:nvPr>
            <p:ph type="pic" idx="2"/>
          </p:nvPr>
        </p:nvSpPr>
        <p:spPr>
          <a:xfrm>
            <a:off x="1792288" y="612775"/>
            <a:ext cx="5486400" cy="4114800"/>
          </a:xfrm>
          <a:prstGeom prst="rect">
            <a:avLst/>
          </a:prstGeom>
          <a:noFill/>
          <a:ln>
            <a:noFill/>
          </a:ln>
        </p:spPr>
      </p:sp>
      <p:sp>
        <p:nvSpPr>
          <p:cNvPr id="64" name="Google Shape;64;p17"/>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l-PL"/>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ytuł i tekst pionowy" type="vertTx">
  <p:cSld name="VERTICAL_TEXT">
    <p:spTree>
      <p:nvGrpSpPr>
        <p:cNvPr id="1" name="Shape 68"/>
        <p:cNvGrpSpPr/>
        <p:nvPr/>
      </p:nvGrpSpPr>
      <p:grpSpPr>
        <a:xfrm>
          <a:off x="0" y="0"/>
          <a:ext cx="0" cy="0"/>
          <a:chOff x="0" y="0"/>
          <a:chExt cx="0" cy="0"/>
        </a:xfrm>
      </p:grpSpPr>
      <p:sp>
        <p:nvSpPr>
          <p:cNvPr id="69" name="Google Shape;69;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8"/>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l-PL"/>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ytuł pionowy i tekst" type="vertTitleAndTx">
  <p:cSld name="VERTICAL_TITLE_AND_VERTICAL_TEXT">
    <p:spTree>
      <p:nvGrpSpPr>
        <p:cNvPr id="1" name="Shape 74"/>
        <p:cNvGrpSpPr/>
        <p:nvPr/>
      </p:nvGrpSpPr>
      <p:grpSpPr>
        <a:xfrm>
          <a:off x="0" y="0"/>
          <a:ext cx="0" cy="0"/>
          <a:chOff x="0" y="0"/>
          <a:chExt cx="0" cy="0"/>
        </a:xfrm>
      </p:grpSpPr>
      <p:sp>
        <p:nvSpPr>
          <p:cNvPr id="75" name="Google Shape;75;p19"/>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9"/>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l-PL"/>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2132856" y="260648"/>
            <a:ext cx="5688600" cy="504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C00000"/>
              </a:buClr>
              <a:buSzPct val="100000"/>
              <a:buFont typeface="Calibri"/>
              <a:buNone/>
            </a:pPr>
            <a:r>
              <a:rPr lang="pl-PL" b="1">
                <a:solidFill>
                  <a:srgbClr val="00B050"/>
                </a:solidFill>
                <a:highlight>
                  <a:schemeClr val="lt1"/>
                </a:highlight>
              </a:rPr>
              <a:t>WOLONTARIAT   SP33</a:t>
            </a:r>
            <a:endParaRPr b="1">
              <a:solidFill>
                <a:srgbClr val="00B050"/>
              </a:solidFill>
              <a:highlight>
                <a:schemeClr val="lt1"/>
              </a:highlight>
            </a:endParaRPr>
          </a:p>
        </p:txBody>
      </p:sp>
      <p:sp>
        <p:nvSpPr>
          <p:cNvPr id="85" name="Google Shape;85;p1"/>
          <p:cNvSpPr txBox="1">
            <a:spLocks noGrp="1"/>
          </p:cNvSpPr>
          <p:nvPr>
            <p:ph type="subTitle" idx="1"/>
          </p:nvPr>
        </p:nvSpPr>
        <p:spPr>
          <a:xfrm>
            <a:off x="2195725" y="908723"/>
            <a:ext cx="6408600" cy="13995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7030A0"/>
              </a:buClr>
              <a:buSzPts val="2400"/>
              <a:buNone/>
            </a:pPr>
            <a:r>
              <a:rPr lang="pl-PL" sz="2400" i="1">
                <a:solidFill>
                  <a:schemeClr val="dk1"/>
                </a:solidFill>
              </a:rPr>
              <a:t>,,Nie liczy się to ile posiadasz, ale ile dajesz innym i jak się z nimi dzielisz. </a:t>
            </a:r>
            <a:endParaRPr>
              <a:solidFill>
                <a:schemeClr val="dk1"/>
              </a:solidFill>
            </a:endParaRPr>
          </a:p>
          <a:p>
            <a:pPr marL="0" lvl="0" indent="0" algn="ctr" rtl="0">
              <a:spcBef>
                <a:spcPts val="480"/>
              </a:spcBef>
              <a:spcAft>
                <a:spcPts val="0"/>
              </a:spcAft>
              <a:buClr>
                <a:srgbClr val="7030A0"/>
              </a:buClr>
              <a:buSzPts val="2400"/>
              <a:buNone/>
            </a:pPr>
            <a:r>
              <a:rPr lang="pl-PL" sz="2400" i="1">
                <a:solidFill>
                  <a:schemeClr val="dk1"/>
                </a:solidFill>
              </a:rPr>
              <a:t> – </a:t>
            </a:r>
            <a:r>
              <a:rPr lang="pl-PL" sz="2400" b="1" i="1">
                <a:solidFill>
                  <a:schemeClr val="dk1"/>
                </a:solidFill>
              </a:rPr>
              <a:t>Robert Baden–Powell</a:t>
            </a:r>
            <a:endParaRPr sz="2400" b="1">
              <a:solidFill>
                <a:schemeClr val="dk1"/>
              </a:solidFill>
            </a:endParaRPr>
          </a:p>
        </p:txBody>
      </p:sp>
      <p:pic>
        <p:nvPicPr>
          <p:cNvPr id="86" name="Google Shape;86;p1" descr="Sobie odmawiamy a innym pomagamy - Technikum im. św. Józefa"/>
          <p:cNvPicPr preferRelativeResize="0"/>
          <p:nvPr/>
        </p:nvPicPr>
        <p:blipFill rotWithShape="1">
          <a:blip r:embed="rId3">
            <a:alphaModFix/>
          </a:blip>
          <a:srcRect/>
          <a:stretch/>
        </p:blipFill>
        <p:spPr>
          <a:xfrm>
            <a:off x="179512" y="620688"/>
            <a:ext cx="1981200" cy="2313940"/>
          </a:xfrm>
          <a:prstGeom prst="rect">
            <a:avLst/>
          </a:prstGeom>
          <a:noFill/>
          <a:ln>
            <a:noFill/>
          </a:ln>
        </p:spPr>
      </p:pic>
      <p:pic>
        <p:nvPicPr>
          <p:cNvPr id="87" name="Google Shape;87;p1" descr="About Smokefree Teen | Smokefree Teen"/>
          <p:cNvPicPr preferRelativeResize="0"/>
          <p:nvPr/>
        </p:nvPicPr>
        <p:blipFill rotWithShape="1">
          <a:blip r:embed="rId4">
            <a:alphaModFix/>
          </a:blip>
          <a:srcRect/>
          <a:stretch/>
        </p:blipFill>
        <p:spPr>
          <a:xfrm>
            <a:off x="1403650" y="2934625"/>
            <a:ext cx="6840750" cy="3374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2"/>
          <p:cNvSpPr txBox="1">
            <a:spLocks noGrp="1"/>
          </p:cNvSpPr>
          <p:nvPr>
            <p:ph type="title"/>
          </p:nvPr>
        </p:nvSpPr>
        <p:spPr>
          <a:xfrm>
            <a:off x="251520" y="1532112"/>
            <a:ext cx="8496900" cy="5448900"/>
          </a:xfrm>
          <a:prstGeom prst="rect">
            <a:avLst/>
          </a:prstGeom>
          <a:noFill/>
          <a:ln>
            <a:noFill/>
          </a:ln>
        </p:spPr>
        <p:txBody>
          <a:bodyPr spcFirstLastPara="1" wrap="square" lIns="91425" tIns="45700" rIns="91425" bIns="45700" anchor="ctr" anchorCtr="0">
            <a:spAutoFit/>
          </a:bodyPr>
          <a:lstStyle/>
          <a:p>
            <a:pPr marL="0" lvl="0" indent="252413" algn="just" rtl="0">
              <a:spcBef>
                <a:spcPts val="0"/>
              </a:spcBef>
              <a:spcAft>
                <a:spcPts val="0"/>
              </a:spcAft>
              <a:buClr>
                <a:schemeClr val="dk1"/>
              </a:buClr>
              <a:buSzPts val="2200"/>
              <a:buFont typeface="Calibri"/>
              <a:buNone/>
            </a:pPr>
            <a:r>
              <a:rPr lang="pl-PL" sz="2200" b="0" i="0" u="none" strike="noStrike" cap="none">
                <a:solidFill>
                  <a:schemeClr val="dk1"/>
                </a:solidFill>
                <a:latin typeface="Calibri"/>
                <a:ea typeface="Calibri"/>
                <a:cs typeface="Calibri"/>
                <a:sym typeface="Calibri"/>
              </a:rPr>
              <a:t>Z wielkim zaangażowaniem bierzemy udział w cyklicznych akcjach organizowanych w naszej szkole, współpracując ze środowiskiem lokalnym, na przykład: </a:t>
            </a:r>
            <a:r>
              <a:rPr lang="pl-PL" sz="2200"/>
              <a:t>“</a:t>
            </a:r>
            <a:r>
              <a:rPr lang="pl-PL" sz="2200" b="0" i="1" u="none" strike="noStrike" cap="none">
                <a:solidFill>
                  <a:schemeClr val="dk1"/>
                </a:solidFill>
                <a:latin typeface="Calibri"/>
                <a:ea typeface="Calibri"/>
                <a:cs typeface="Calibri"/>
                <a:sym typeface="Calibri"/>
              </a:rPr>
              <a:t>Podziel się posiłkiem</a:t>
            </a:r>
            <a:r>
              <a:rPr lang="pl-PL" sz="2200" i="1"/>
              <a:t>”</a:t>
            </a:r>
            <a:r>
              <a:rPr lang="pl-PL" sz="2200" b="0" i="1" u="none" strike="noStrike" cap="none">
                <a:solidFill>
                  <a:schemeClr val="dk1"/>
                </a:solidFill>
                <a:latin typeface="Calibri"/>
                <a:ea typeface="Calibri"/>
                <a:cs typeface="Calibri"/>
                <a:sym typeface="Calibri"/>
              </a:rPr>
              <a:t>, </a:t>
            </a:r>
            <a:r>
              <a:rPr lang="pl-PL" sz="2200" i="1"/>
              <a:t>“</a:t>
            </a:r>
            <a:r>
              <a:rPr lang="pl-PL" sz="2200" b="0" i="1" u="none" strike="noStrike" cap="none">
                <a:solidFill>
                  <a:schemeClr val="dk1"/>
                </a:solidFill>
                <a:latin typeface="Calibri"/>
                <a:ea typeface="Calibri"/>
                <a:cs typeface="Calibri"/>
                <a:sym typeface="Calibri"/>
              </a:rPr>
              <a:t>Zakręć się pozytywnie</a:t>
            </a:r>
            <a:r>
              <a:rPr lang="pl-PL" sz="2200" i="1"/>
              <a:t>”</a:t>
            </a:r>
            <a:r>
              <a:rPr lang="pl-PL" sz="2200" b="0" i="1" u="none" strike="noStrike" cap="none">
                <a:solidFill>
                  <a:schemeClr val="dk1"/>
                </a:solidFill>
                <a:latin typeface="Calibri"/>
                <a:ea typeface="Calibri"/>
                <a:cs typeface="Calibri"/>
                <a:sym typeface="Calibri"/>
              </a:rPr>
              <a:t> – zbiórka nakrętek, </a:t>
            </a:r>
            <a:r>
              <a:rPr lang="pl-PL" sz="2200" i="1"/>
              <a:t>“</a:t>
            </a:r>
            <a:r>
              <a:rPr lang="pl-PL" sz="2200" b="0" i="1" u="none" strike="noStrike" cap="none">
                <a:solidFill>
                  <a:schemeClr val="dk1"/>
                </a:solidFill>
                <a:latin typeface="Calibri"/>
                <a:ea typeface="Calibri"/>
                <a:cs typeface="Calibri"/>
                <a:sym typeface="Calibri"/>
              </a:rPr>
              <a:t>Góra Grosza</a:t>
            </a:r>
            <a:r>
              <a:rPr lang="pl-PL" sz="2200" i="1"/>
              <a:t>”</a:t>
            </a:r>
            <a:r>
              <a:rPr lang="pl-PL" sz="2200" b="0" i="1" u="none" strike="noStrike" cap="none">
                <a:solidFill>
                  <a:schemeClr val="dk1"/>
                </a:solidFill>
                <a:latin typeface="Calibri"/>
                <a:ea typeface="Calibri"/>
                <a:cs typeface="Calibri"/>
                <a:sym typeface="Calibri"/>
              </a:rPr>
              <a:t>, Zbiórk</a:t>
            </a:r>
            <a:r>
              <a:rPr lang="pl-PL" sz="2200" i="1"/>
              <a:t>i </a:t>
            </a:r>
            <a:r>
              <a:rPr lang="pl-PL" sz="2200" b="0" i="1" u="none" strike="noStrike" cap="none">
                <a:solidFill>
                  <a:schemeClr val="dk1"/>
                </a:solidFill>
                <a:latin typeface="Calibri"/>
                <a:ea typeface="Calibri"/>
                <a:cs typeface="Calibri"/>
                <a:sym typeface="Calibri"/>
              </a:rPr>
              <a:t>kasztanów dla Kubusia i Julki, </a:t>
            </a:r>
            <a:r>
              <a:rPr lang="pl-PL" sz="2200" i="1"/>
              <a:t>“</a:t>
            </a:r>
            <a:r>
              <a:rPr lang="pl-PL" sz="2200" b="0" i="1" u="none" strike="noStrike" cap="none">
                <a:solidFill>
                  <a:schemeClr val="dk1"/>
                </a:solidFill>
                <a:latin typeface="Calibri"/>
                <a:ea typeface="Calibri"/>
                <a:cs typeface="Calibri"/>
                <a:sym typeface="Calibri"/>
              </a:rPr>
              <a:t>Szlachetna paczka</a:t>
            </a:r>
            <a:r>
              <a:rPr lang="pl-PL" sz="2200" i="1"/>
              <a:t>”</a:t>
            </a:r>
            <a:r>
              <a:rPr lang="pl-PL" sz="2200" b="0" i="1" u="none" strike="noStrike" cap="none">
                <a:solidFill>
                  <a:schemeClr val="dk1"/>
                </a:solidFill>
                <a:latin typeface="Calibri"/>
                <a:ea typeface="Calibri"/>
                <a:cs typeface="Calibri"/>
                <a:sym typeface="Calibri"/>
              </a:rPr>
              <a:t>, </a:t>
            </a:r>
            <a:r>
              <a:rPr lang="pl-PL" sz="2200" i="1"/>
              <a:t>“</a:t>
            </a:r>
            <a:r>
              <a:rPr lang="pl-PL" sz="2200" b="0" i="1" u="none" strike="noStrike" cap="none">
                <a:solidFill>
                  <a:schemeClr val="dk1"/>
                </a:solidFill>
                <a:latin typeface="Calibri"/>
                <a:ea typeface="Calibri"/>
                <a:cs typeface="Calibri"/>
                <a:sym typeface="Calibri"/>
              </a:rPr>
              <a:t>Pola nadziei</a:t>
            </a:r>
            <a:r>
              <a:rPr lang="pl-PL" sz="2200" i="1"/>
              <a:t>”</a:t>
            </a:r>
            <a:r>
              <a:rPr lang="pl-PL" sz="2200" b="0" i="1" u="none" strike="noStrike" cap="none">
                <a:solidFill>
                  <a:schemeClr val="dk1"/>
                </a:solidFill>
                <a:latin typeface="Calibri"/>
                <a:ea typeface="Calibri"/>
                <a:cs typeface="Calibri"/>
                <a:sym typeface="Calibri"/>
              </a:rPr>
              <a:t>, Kwest</a:t>
            </a:r>
            <a:r>
              <a:rPr lang="pl-PL" sz="2200" i="1"/>
              <a:t>y</a:t>
            </a:r>
            <a:r>
              <a:rPr lang="pl-PL" sz="2200" b="0" i="1" u="none" strike="noStrike" cap="none">
                <a:solidFill>
                  <a:schemeClr val="dk1"/>
                </a:solidFill>
                <a:latin typeface="Calibri"/>
                <a:ea typeface="Calibri"/>
                <a:cs typeface="Calibri"/>
                <a:sym typeface="Calibri"/>
              </a:rPr>
              <a:t> na rzecz domowego hospicjum dla dzieci, w</a:t>
            </a:r>
            <a:r>
              <a:rPr lang="pl-PL" sz="2200" i="1"/>
              <a:t>arsztaty ozdabiania pierników - pomoc w walce Wojownikom Oddziału Onkologii i Hemataologii, “</a:t>
            </a:r>
            <a:r>
              <a:rPr lang="pl-PL" sz="2200" b="0" i="1" u="none" strike="noStrike" cap="none">
                <a:solidFill>
                  <a:schemeClr val="dk1"/>
                </a:solidFill>
                <a:latin typeface="Calibri"/>
                <a:ea typeface="Calibri"/>
                <a:cs typeface="Calibri"/>
                <a:sym typeface="Calibri"/>
              </a:rPr>
              <a:t>I Ty możesz zostać Świętym Mikołajem</a:t>
            </a:r>
            <a:r>
              <a:rPr lang="pl-PL" sz="2200" i="1"/>
              <a:t>”</a:t>
            </a:r>
            <a:r>
              <a:rPr lang="pl-PL" sz="2200" b="0" i="1" u="none" strike="noStrike" cap="none">
                <a:solidFill>
                  <a:schemeClr val="dk1"/>
                </a:solidFill>
                <a:latin typeface="Calibri"/>
                <a:ea typeface="Calibri"/>
                <a:cs typeface="Calibri"/>
                <a:sym typeface="Calibri"/>
              </a:rPr>
              <a:t>,</a:t>
            </a:r>
            <a:r>
              <a:rPr lang="pl-PL" sz="2200" i="1"/>
              <a:t> “</a:t>
            </a:r>
            <a:r>
              <a:rPr lang="pl-PL" sz="2200" b="0" i="1" u="none" strike="noStrike" cap="none">
                <a:solidFill>
                  <a:schemeClr val="dk1"/>
                </a:solidFill>
                <a:latin typeface="Calibri"/>
                <a:ea typeface="Calibri"/>
                <a:cs typeface="Calibri"/>
                <a:sym typeface="Calibri"/>
              </a:rPr>
              <a:t>Zapal się na niebiesko dla Autyzmu</a:t>
            </a:r>
            <a:r>
              <a:rPr lang="pl-PL" sz="2200" i="1"/>
              <a:t>”, “Jesteśmy </a:t>
            </a:r>
            <a:br>
              <a:rPr lang="pl-PL" sz="2200" i="1"/>
            </a:br>
            <a:r>
              <a:rPr lang="pl-PL" sz="2200" i="1"/>
              <a:t>z Wami Niebieskimi Motylami”</a:t>
            </a:r>
            <a:r>
              <a:rPr lang="pl-PL" sz="2200" b="0" i="1" u="none" strike="noStrike" cap="none">
                <a:solidFill>
                  <a:schemeClr val="dk1"/>
                </a:solidFill>
                <a:latin typeface="Calibri"/>
                <a:ea typeface="Calibri"/>
                <a:cs typeface="Calibri"/>
                <a:sym typeface="Calibri"/>
              </a:rPr>
              <a:t>. </a:t>
            </a:r>
            <a:r>
              <a:rPr lang="pl-PL" sz="2200">
                <a:latin typeface="Calibri"/>
                <a:ea typeface="Calibri"/>
                <a:cs typeface="Calibri"/>
                <a:sym typeface="Calibri"/>
              </a:rPr>
              <a:t>Wszystkie akcje, angażują uczniów naszej szkoły w bezinteresowną pomoc potrzebującym.</a:t>
            </a:r>
            <a:r>
              <a:rPr lang="pl-PL" sz="2200"/>
              <a:t> </a:t>
            </a:r>
            <a:r>
              <a:rPr lang="pl-PL" sz="2200">
                <a:latin typeface="Calibri"/>
                <a:ea typeface="Calibri"/>
                <a:cs typeface="Calibri"/>
                <a:sym typeface="Calibri"/>
              </a:rPr>
              <a:t>Jednak najważniejszym pierwiastkiem jest działanie edukacyjne – otwieramy serca. Pokazujemy uczniom od najmłodszych lat, jaką siłę stanowić może nawet niewielka pomoc wielu ludzi  oraz wspólne działanie dla dobra potrzebujących. </a:t>
            </a:r>
            <a:r>
              <a:rPr lang="pl-PL" sz="2200" b="1">
                <a:solidFill>
                  <a:srgbClr val="00B050"/>
                </a:solidFill>
                <a:latin typeface="Calibri"/>
                <a:ea typeface="Calibri"/>
                <a:cs typeface="Calibri"/>
                <a:sym typeface="Calibri"/>
              </a:rPr>
              <a:t>POMAGASZ?  MY POMAGAMY !!  </a:t>
            </a:r>
            <a:r>
              <a:rPr lang="pl-PL" sz="2200">
                <a:latin typeface="Calibri"/>
                <a:ea typeface="Calibri"/>
                <a:cs typeface="Calibri"/>
                <a:sym typeface="Calibri"/>
              </a:rPr>
              <a:t>Od lat na terenie naszej szkoły dumnie działa</a:t>
            </a:r>
            <a:r>
              <a:rPr lang="pl-PL" sz="2200">
                <a:solidFill>
                  <a:srgbClr val="00B050"/>
                </a:solidFill>
                <a:latin typeface="Calibri"/>
                <a:ea typeface="Calibri"/>
                <a:cs typeface="Calibri"/>
                <a:sym typeface="Calibri"/>
              </a:rPr>
              <a:t> </a:t>
            </a:r>
            <a:r>
              <a:rPr lang="pl-PL" sz="2200" b="1">
                <a:solidFill>
                  <a:srgbClr val="00B050"/>
                </a:solidFill>
                <a:latin typeface="Calibri"/>
                <a:ea typeface="Calibri"/>
                <a:cs typeface="Calibri"/>
                <a:sym typeface="Calibri"/>
              </a:rPr>
              <a:t>Szkolny Klub Wolontariatu</a:t>
            </a:r>
            <a:r>
              <a:rPr lang="pl-PL" sz="2200">
                <a:solidFill>
                  <a:srgbClr val="00B050"/>
                </a:solidFill>
                <a:latin typeface="Calibri"/>
                <a:ea typeface="Calibri"/>
                <a:cs typeface="Calibri"/>
                <a:sym typeface="Calibri"/>
              </a:rPr>
              <a:t>. </a:t>
            </a:r>
            <a:endParaRPr sz="2200">
              <a:solidFill>
                <a:srgbClr val="00B050"/>
              </a:solidFill>
              <a:latin typeface="Calibri"/>
              <a:ea typeface="Calibri"/>
              <a:cs typeface="Calibri"/>
              <a:sym typeface="Calibri"/>
            </a:endParaRPr>
          </a:p>
          <a:p>
            <a:pPr marL="0" marR="0" lvl="0" indent="252413" algn="just"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Arial"/>
              <a:ea typeface="Arial"/>
              <a:cs typeface="Arial"/>
              <a:sym typeface="Arial"/>
            </a:endParaRPr>
          </a:p>
        </p:txBody>
      </p:sp>
      <p:sp>
        <p:nvSpPr>
          <p:cNvPr id="93" name="Google Shape;93;p2"/>
          <p:cNvSpPr txBox="1"/>
          <p:nvPr/>
        </p:nvSpPr>
        <p:spPr>
          <a:xfrm>
            <a:off x="899592" y="188640"/>
            <a:ext cx="7344816" cy="1008112"/>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C00000"/>
              </a:buClr>
              <a:buSzPts val="4400"/>
              <a:buFont typeface="Calibri"/>
              <a:buNone/>
            </a:pPr>
            <a:r>
              <a:rPr lang="pl-PL" sz="4400" b="1" i="0" u="none" strike="noStrike" cap="none">
                <a:solidFill>
                  <a:srgbClr val="00B050"/>
                </a:solidFill>
                <a:latin typeface="Calibri"/>
                <a:ea typeface="Calibri"/>
                <a:cs typeface="Calibri"/>
                <a:sym typeface="Calibri"/>
              </a:rPr>
              <a:t>WOLONTARIAT   SP33</a:t>
            </a:r>
            <a:endParaRPr>
              <a:solidFill>
                <a:srgbClr val="00B050"/>
              </a:solidFill>
            </a:endParaRPr>
          </a:p>
        </p:txBody>
      </p:sp>
      <p:sp>
        <p:nvSpPr>
          <p:cNvPr id="94" name="Google Shape;94;p2"/>
          <p:cNvSpPr txBox="1"/>
          <p:nvPr/>
        </p:nvSpPr>
        <p:spPr>
          <a:xfrm>
            <a:off x="2627784" y="1052736"/>
            <a:ext cx="413433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b="1">
              <a:solidFill>
                <a:srgbClr val="C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100" name="Google Shape;100;p3"/>
          <p:cNvSpPr txBox="1"/>
          <p:nvPr/>
        </p:nvSpPr>
        <p:spPr>
          <a:xfrm>
            <a:off x="251520" y="188640"/>
            <a:ext cx="3744416" cy="1080120"/>
          </a:xfrm>
          <a:prstGeom prst="rect">
            <a:avLst/>
          </a:prstGeom>
          <a:noFill/>
          <a:ln>
            <a:noFill/>
          </a:ln>
        </p:spPr>
        <p:txBody>
          <a:bodyPr spcFirstLastPara="1" wrap="square" lIns="91425" tIns="45700" rIns="91425" bIns="45700" anchor="ctr" anchorCtr="0">
            <a:normAutofit fontScale="90000" lnSpcReduction="20000"/>
          </a:bodyPr>
          <a:lstStyle/>
          <a:p>
            <a:pPr marL="0" marR="0" lvl="0" indent="0" algn="ctr" rtl="0">
              <a:lnSpc>
                <a:spcPct val="100000"/>
              </a:lnSpc>
              <a:spcBef>
                <a:spcPts val="0"/>
              </a:spcBef>
              <a:spcAft>
                <a:spcPts val="0"/>
              </a:spcAft>
              <a:buClr>
                <a:srgbClr val="C00000"/>
              </a:buClr>
              <a:buSzPct val="100000"/>
              <a:buFont typeface="Calibri"/>
              <a:buNone/>
            </a:pPr>
            <a:r>
              <a:rPr lang="pl-PL" sz="4400" b="1" i="0" u="none" strike="noStrike" cap="none">
                <a:solidFill>
                  <a:srgbClr val="00B050"/>
                </a:solidFill>
                <a:latin typeface="Calibri"/>
                <a:ea typeface="Calibri"/>
                <a:cs typeface="Calibri"/>
                <a:sym typeface="Calibri"/>
              </a:rPr>
              <a:t>WOLONTARIAT   SP33</a:t>
            </a:r>
            <a:endParaRPr>
              <a:solidFill>
                <a:srgbClr val="00B050"/>
              </a:solidFill>
            </a:endParaRPr>
          </a:p>
        </p:txBody>
      </p:sp>
      <p:sp>
        <p:nvSpPr>
          <p:cNvPr id="101" name="Google Shape;101;p3"/>
          <p:cNvSpPr txBox="1"/>
          <p:nvPr/>
        </p:nvSpPr>
        <p:spPr>
          <a:xfrm>
            <a:off x="971600" y="4149080"/>
            <a:ext cx="4331057"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800" b="1">
              <a:solidFill>
                <a:srgbClr val="00B050"/>
              </a:solidFill>
              <a:latin typeface="Calibri"/>
              <a:ea typeface="Calibri"/>
              <a:cs typeface="Calibri"/>
              <a:sym typeface="Calibri"/>
            </a:endParaRPr>
          </a:p>
        </p:txBody>
      </p:sp>
      <p:sp>
        <p:nvSpPr>
          <p:cNvPr id="102" name="Google Shape;102;p3"/>
          <p:cNvSpPr txBox="1"/>
          <p:nvPr/>
        </p:nvSpPr>
        <p:spPr>
          <a:xfrm>
            <a:off x="3926451" y="3284975"/>
            <a:ext cx="4331100" cy="5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Font typeface="Arial"/>
              <a:buNone/>
            </a:pPr>
            <a:r>
              <a:rPr lang="pl-PL" sz="2800" b="1">
                <a:solidFill>
                  <a:schemeClr val="dk1"/>
                </a:solidFill>
                <a:latin typeface="Calibri"/>
                <a:ea typeface="Calibri"/>
                <a:cs typeface="Calibri"/>
                <a:sym typeface="Calibri"/>
              </a:rPr>
              <a:t>ZAŚWIEĆ SIĘ DLA AUTYZMU</a:t>
            </a:r>
            <a:endParaRPr sz="2800" b="1">
              <a:solidFill>
                <a:schemeClr val="dk1"/>
              </a:solidFill>
              <a:latin typeface="Calibri"/>
              <a:ea typeface="Calibri"/>
              <a:cs typeface="Calibri"/>
              <a:sym typeface="Calibri"/>
            </a:endParaRPr>
          </a:p>
        </p:txBody>
      </p:sp>
      <p:pic>
        <p:nvPicPr>
          <p:cNvPr id="103" name="Google Shape;103;p3"/>
          <p:cNvPicPr preferRelativeResize="0"/>
          <p:nvPr/>
        </p:nvPicPr>
        <p:blipFill>
          <a:blip r:embed="rId3">
            <a:alphaModFix/>
          </a:blip>
          <a:stretch>
            <a:fillRect/>
          </a:stretch>
        </p:blipFill>
        <p:spPr>
          <a:xfrm>
            <a:off x="228600" y="4010650"/>
            <a:ext cx="3593277" cy="2694950"/>
          </a:xfrm>
          <a:prstGeom prst="rect">
            <a:avLst/>
          </a:prstGeom>
          <a:noFill/>
          <a:ln>
            <a:noFill/>
          </a:ln>
        </p:spPr>
      </p:pic>
      <p:pic>
        <p:nvPicPr>
          <p:cNvPr id="104" name="Google Shape;104;p3"/>
          <p:cNvPicPr preferRelativeResize="0"/>
          <p:nvPr/>
        </p:nvPicPr>
        <p:blipFill>
          <a:blip r:embed="rId4">
            <a:alphaModFix/>
          </a:blip>
          <a:stretch>
            <a:fillRect/>
          </a:stretch>
        </p:blipFill>
        <p:spPr>
          <a:xfrm>
            <a:off x="4845450" y="3846275"/>
            <a:ext cx="3688950" cy="2766701"/>
          </a:xfrm>
          <a:prstGeom prst="rect">
            <a:avLst/>
          </a:prstGeom>
          <a:noFill/>
          <a:ln>
            <a:noFill/>
          </a:ln>
        </p:spPr>
      </p:pic>
      <p:pic>
        <p:nvPicPr>
          <p:cNvPr id="105" name="Google Shape;105;p3"/>
          <p:cNvPicPr preferRelativeResize="0"/>
          <p:nvPr/>
        </p:nvPicPr>
        <p:blipFill>
          <a:blip r:embed="rId5">
            <a:alphaModFix/>
          </a:blip>
          <a:stretch>
            <a:fillRect/>
          </a:stretch>
        </p:blipFill>
        <p:spPr>
          <a:xfrm>
            <a:off x="5496161" y="188650"/>
            <a:ext cx="2235130" cy="2980173"/>
          </a:xfrm>
          <a:prstGeom prst="rect">
            <a:avLst/>
          </a:prstGeom>
          <a:noFill/>
          <a:ln>
            <a:noFill/>
          </a:ln>
        </p:spPr>
      </p:pic>
      <p:pic>
        <p:nvPicPr>
          <p:cNvPr id="3" name="Google Shape;99;p3">
            <a:extLst>
              <a:ext uri="{FF2B5EF4-FFF2-40B4-BE49-F238E27FC236}">
                <a16:creationId xmlns:a16="http://schemas.microsoft.com/office/drawing/2014/main" xmlns="" id="{7B1D2B69-1356-A375-F75C-3848CA6BDED9}"/>
              </a:ext>
            </a:extLst>
          </p:cNvPr>
          <p:cNvPicPr preferRelativeResize="0"/>
          <p:nvPr/>
        </p:nvPicPr>
        <p:blipFill rotWithShape="1">
          <a:blip r:embed="rId6"/>
          <a:srcRect/>
          <a:stretch/>
        </p:blipFill>
        <p:spPr>
          <a:xfrm>
            <a:off x="314163" y="1268769"/>
            <a:ext cx="3422150" cy="256661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4"/>
          <p:cNvSpPr txBox="1"/>
          <p:nvPr/>
        </p:nvSpPr>
        <p:spPr>
          <a:xfrm>
            <a:off x="4749317" y="152402"/>
            <a:ext cx="4253400" cy="661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l-PL" sz="3700" b="1">
                <a:solidFill>
                  <a:srgbClr val="00B050"/>
                </a:solidFill>
                <a:latin typeface="Calibri"/>
                <a:ea typeface="Calibri"/>
                <a:cs typeface="Calibri"/>
                <a:sym typeface="Calibri"/>
              </a:rPr>
              <a:t>KIERMASZE</a:t>
            </a:r>
            <a:endParaRPr sz="3700" b="1">
              <a:solidFill>
                <a:srgbClr val="00B050"/>
              </a:solidFill>
              <a:latin typeface="Calibri"/>
              <a:ea typeface="Calibri"/>
              <a:cs typeface="Calibri"/>
              <a:sym typeface="Calibri"/>
            </a:endParaRPr>
          </a:p>
        </p:txBody>
      </p:sp>
      <p:pic>
        <p:nvPicPr>
          <p:cNvPr id="111" name="Google Shape;111;p4"/>
          <p:cNvPicPr preferRelativeResize="0"/>
          <p:nvPr/>
        </p:nvPicPr>
        <p:blipFill>
          <a:blip r:embed="rId3">
            <a:alphaModFix/>
          </a:blip>
          <a:stretch>
            <a:fillRect/>
          </a:stretch>
        </p:blipFill>
        <p:spPr>
          <a:xfrm>
            <a:off x="476174" y="3612780"/>
            <a:ext cx="4123776" cy="3092820"/>
          </a:xfrm>
          <a:prstGeom prst="rect">
            <a:avLst/>
          </a:prstGeom>
          <a:noFill/>
          <a:ln>
            <a:noFill/>
          </a:ln>
        </p:spPr>
      </p:pic>
      <p:pic>
        <p:nvPicPr>
          <p:cNvPr id="112" name="Google Shape;112;p4"/>
          <p:cNvPicPr preferRelativeResize="0"/>
          <p:nvPr/>
        </p:nvPicPr>
        <p:blipFill>
          <a:blip r:embed="rId4">
            <a:alphaModFix/>
          </a:blip>
          <a:stretch>
            <a:fillRect/>
          </a:stretch>
        </p:blipFill>
        <p:spPr>
          <a:xfrm>
            <a:off x="6038426" y="836626"/>
            <a:ext cx="3853901" cy="2890449"/>
          </a:xfrm>
          <a:prstGeom prst="rect">
            <a:avLst/>
          </a:prstGeom>
          <a:noFill/>
          <a:ln>
            <a:noFill/>
          </a:ln>
        </p:spPr>
      </p:pic>
      <p:pic>
        <p:nvPicPr>
          <p:cNvPr id="113" name="Google Shape;113;p4"/>
          <p:cNvPicPr preferRelativeResize="0"/>
          <p:nvPr/>
        </p:nvPicPr>
        <p:blipFill>
          <a:blip r:embed="rId5">
            <a:alphaModFix/>
          </a:blip>
          <a:stretch>
            <a:fillRect/>
          </a:stretch>
        </p:blipFill>
        <p:spPr>
          <a:xfrm>
            <a:off x="4791625" y="3727075"/>
            <a:ext cx="3971374" cy="2978523"/>
          </a:xfrm>
          <a:prstGeom prst="rect">
            <a:avLst/>
          </a:prstGeom>
          <a:noFill/>
          <a:ln>
            <a:noFill/>
          </a:ln>
        </p:spPr>
      </p:pic>
      <p:pic>
        <p:nvPicPr>
          <p:cNvPr id="114" name="Google Shape;114;p4"/>
          <p:cNvPicPr preferRelativeResize="0"/>
          <p:nvPr/>
        </p:nvPicPr>
        <p:blipFill>
          <a:blip r:embed="rId6">
            <a:alphaModFix/>
          </a:blip>
          <a:stretch>
            <a:fillRect/>
          </a:stretch>
        </p:blipFill>
        <p:spPr>
          <a:xfrm>
            <a:off x="685800" y="722350"/>
            <a:ext cx="3853891" cy="28904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119" name="Google Shape;119;p5" descr="C:\Users\PAWE~1\AppData\Local\Temp\20171209_151222.jpg"/>
          <p:cNvPicPr preferRelativeResize="0"/>
          <p:nvPr/>
        </p:nvPicPr>
        <p:blipFill rotWithShape="1">
          <a:blip r:embed="rId3">
            <a:alphaModFix/>
          </a:blip>
          <a:srcRect/>
          <a:stretch/>
        </p:blipFill>
        <p:spPr>
          <a:xfrm>
            <a:off x="3917945" y="1340768"/>
            <a:ext cx="3134122" cy="2828722"/>
          </a:xfrm>
          <a:prstGeom prst="rect">
            <a:avLst/>
          </a:prstGeom>
          <a:noFill/>
          <a:ln>
            <a:noFill/>
          </a:ln>
        </p:spPr>
      </p:pic>
      <p:pic>
        <p:nvPicPr>
          <p:cNvPr id="120" name="Google Shape;120;p5"/>
          <p:cNvPicPr preferRelativeResize="0"/>
          <p:nvPr/>
        </p:nvPicPr>
        <p:blipFill rotWithShape="1">
          <a:blip r:embed="rId4"/>
          <a:srcRect/>
          <a:stretch/>
        </p:blipFill>
        <p:spPr>
          <a:xfrm>
            <a:off x="720440" y="2924944"/>
            <a:ext cx="3394133" cy="3140968"/>
          </a:xfrm>
          <a:prstGeom prst="rect">
            <a:avLst/>
          </a:prstGeom>
          <a:noFill/>
          <a:ln>
            <a:noFill/>
          </a:ln>
        </p:spPr>
      </p:pic>
      <p:pic>
        <p:nvPicPr>
          <p:cNvPr id="121" name="Google Shape;121;p5" descr="C:\Users\PAWE~1\AppData\Local\Temp\20180512_102543.jpg"/>
          <p:cNvPicPr preferRelativeResize="0"/>
          <p:nvPr/>
        </p:nvPicPr>
        <p:blipFill rotWithShape="1">
          <a:blip r:embed="rId5">
            <a:alphaModFix/>
          </a:blip>
          <a:srcRect b="9228"/>
          <a:stretch/>
        </p:blipFill>
        <p:spPr>
          <a:xfrm>
            <a:off x="395536" y="404664"/>
            <a:ext cx="2750078" cy="1872208"/>
          </a:xfrm>
          <a:prstGeom prst="rect">
            <a:avLst/>
          </a:prstGeom>
          <a:noFill/>
          <a:ln>
            <a:noFill/>
          </a:ln>
        </p:spPr>
      </p:pic>
      <p:sp>
        <p:nvSpPr>
          <p:cNvPr id="123" name="Google Shape;123;p5"/>
          <p:cNvSpPr txBox="1"/>
          <p:nvPr/>
        </p:nvSpPr>
        <p:spPr>
          <a:xfrm>
            <a:off x="0" y="6165300"/>
            <a:ext cx="6750000" cy="554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l-PL" sz="3000" b="1">
                <a:solidFill>
                  <a:srgbClr val="00B050"/>
                </a:solidFill>
                <a:latin typeface="Calibri"/>
                <a:ea typeface="Calibri"/>
                <a:cs typeface="Calibri"/>
                <a:sym typeface="Calibri"/>
              </a:rPr>
              <a:t>POLA NADZIEI z FUNDACJĄ „POMÓŻ IM”</a:t>
            </a:r>
            <a:endParaRPr sz="3000" b="1">
              <a:solidFill>
                <a:srgbClr val="00B050"/>
              </a:solidFill>
              <a:latin typeface="Calibri"/>
              <a:ea typeface="Calibri"/>
              <a:cs typeface="Calibri"/>
              <a:sym typeface="Calibri"/>
            </a:endParaRPr>
          </a:p>
        </p:txBody>
      </p:sp>
      <p:sp>
        <p:nvSpPr>
          <p:cNvPr id="124" name="Google Shape;124;p5"/>
          <p:cNvSpPr txBox="1"/>
          <p:nvPr/>
        </p:nvSpPr>
        <p:spPr>
          <a:xfrm>
            <a:off x="3480250" y="91450"/>
            <a:ext cx="5436000" cy="985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l-PL" sz="2900" b="1">
                <a:solidFill>
                  <a:srgbClr val="00B050"/>
                </a:solidFill>
                <a:latin typeface="Calibri"/>
                <a:ea typeface="Calibri"/>
                <a:cs typeface="Calibri"/>
                <a:sym typeface="Calibri"/>
              </a:rPr>
              <a:t>POMOC PODOPIECZNYM</a:t>
            </a:r>
            <a:endParaRPr sz="1900"/>
          </a:p>
          <a:p>
            <a:pPr marL="0" marR="0" lvl="0" indent="0" algn="l" rtl="0">
              <a:spcBef>
                <a:spcPts val="0"/>
              </a:spcBef>
              <a:spcAft>
                <a:spcPts val="0"/>
              </a:spcAft>
              <a:buNone/>
            </a:pPr>
            <a:r>
              <a:rPr lang="pl-PL" sz="2900" b="1">
                <a:solidFill>
                  <a:srgbClr val="00B050"/>
                </a:solidFill>
                <a:latin typeface="Calibri"/>
                <a:ea typeface="Calibri"/>
                <a:cs typeface="Calibri"/>
                <a:sym typeface="Calibri"/>
              </a:rPr>
              <a:t>STOWARZYSZENIU DROGA</a:t>
            </a:r>
            <a:endParaRPr sz="2900" b="1">
              <a:solidFill>
                <a:srgbClr val="00B050"/>
              </a:solidFill>
              <a:latin typeface="Calibri"/>
              <a:ea typeface="Calibri"/>
              <a:cs typeface="Calibri"/>
              <a:sym typeface="Calibri"/>
            </a:endParaRPr>
          </a:p>
        </p:txBody>
      </p:sp>
      <p:pic>
        <p:nvPicPr>
          <p:cNvPr id="125" name="Google Shape;125;p5"/>
          <p:cNvPicPr preferRelativeResize="0"/>
          <p:nvPr/>
        </p:nvPicPr>
        <p:blipFill rotWithShape="1">
          <a:blip r:embed="rId6">
            <a:alphaModFix/>
          </a:blip>
          <a:srcRect t="-3620" b="3620"/>
          <a:stretch/>
        </p:blipFill>
        <p:spPr>
          <a:xfrm>
            <a:off x="6720490" y="3081066"/>
            <a:ext cx="2121550" cy="282872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6"/>
          <p:cNvPicPr preferRelativeResize="0"/>
          <p:nvPr/>
        </p:nvPicPr>
        <p:blipFill rotWithShape="1">
          <a:blip r:embed="rId3"/>
          <a:srcRect/>
          <a:stretch/>
        </p:blipFill>
        <p:spPr>
          <a:xfrm>
            <a:off x="3000349" y="1052736"/>
            <a:ext cx="1511118" cy="2016224"/>
          </a:xfrm>
          <a:prstGeom prst="rect">
            <a:avLst/>
          </a:prstGeom>
          <a:noFill/>
          <a:ln>
            <a:noFill/>
          </a:ln>
        </p:spPr>
      </p:pic>
      <p:pic>
        <p:nvPicPr>
          <p:cNvPr id="131" name="Google Shape;131;p6" descr="POMAGAMY INNYM"/>
          <p:cNvPicPr preferRelativeResize="0"/>
          <p:nvPr/>
        </p:nvPicPr>
        <p:blipFill rotWithShape="1">
          <a:blip r:embed="rId4">
            <a:alphaModFix/>
          </a:blip>
          <a:srcRect/>
          <a:stretch/>
        </p:blipFill>
        <p:spPr>
          <a:xfrm>
            <a:off x="179512" y="188640"/>
            <a:ext cx="1979712" cy="1988840"/>
          </a:xfrm>
          <a:prstGeom prst="rect">
            <a:avLst/>
          </a:prstGeom>
          <a:noFill/>
          <a:ln>
            <a:noFill/>
          </a:ln>
        </p:spPr>
      </p:pic>
      <p:pic>
        <p:nvPicPr>
          <p:cNvPr id="132" name="Google Shape;132;p6"/>
          <p:cNvPicPr preferRelativeResize="0"/>
          <p:nvPr/>
        </p:nvPicPr>
        <p:blipFill rotWithShape="1">
          <a:blip r:embed="rId5"/>
          <a:srcRect/>
          <a:stretch/>
        </p:blipFill>
        <p:spPr>
          <a:xfrm>
            <a:off x="1700339" y="4285636"/>
            <a:ext cx="1685222" cy="2246963"/>
          </a:xfrm>
          <a:prstGeom prst="rect">
            <a:avLst/>
          </a:prstGeom>
          <a:noFill/>
          <a:ln>
            <a:noFill/>
          </a:ln>
        </p:spPr>
      </p:pic>
      <p:pic>
        <p:nvPicPr>
          <p:cNvPr id="133" name="Google Shape;133;p6"/>
          <p:cNvPicPr preferRelativeResize="0"/>
          <p:nvPr/>
        </p:nvPicPr>
        <p:blipFill rotWithShape="1">
          <a:blip r:embed="rId6"/>
          <a:srcRect/>
          <a:stretch/>
        </p:blipFill>
        <p:spPr>
          <a:xfrm>
            <a:off x="5658772" y="936586"/>
            <a:ext cx="3280084" cy="2394040"/>
          </a:xfrm>
          <a:prstGeom prst="rect">
            <a:avLst/>
          </a:prstGeom>
          <a:noFill/>
          <a:ln>
            <a:noFill/>
          </a:ln>
        </p:spPr>
      </p:pic>
      <p:pic>
        <p:nvPicPr>
          <p:cNvPr id="134" name="Google Shape;134;p6"/>
          <p:cNvPicPr preferRelativeResize="0"/>
          <p:nvPr/>
        </p:nvPicPr>
        <p:blipFill rotWithShape="1">
          <a:blip r:embed="rId7"/>
          <a:srcRect/>
          <a:stretch/>
        </p:blipFill>
        <p:spPr>
          <a:xfrm>
            <a:off x="5259288" y="4186919"/>
            <a:ext cx="1767324" cy="2356432"/>
          </a:xfrm>
          <a:prstGeom prst="rect">
            <a:avLst/>
          </a:prstGeom>
          <a:noFill/>
          <a:ln>
            <a:noFill/>
          </a:ln>
        </p:spPr>
      </p:pic>
      <p:pic>
        <p:nvPicPr>
          <p:cNvPr id="135" name="Google Shape;135;p6"/>
          <p:cNvPicPr preferRelativeResize="0"/>
          <p:nvPr/>
        </p:nvPicPr>
        <p:blipFill rotWithShape="1">
          <a:blip r:embed="rId8"/>
          <a:srcRect/>
          <a:stretch/>
        </p:blipFill>
        <p:spPr>
          <a:xfrm>
            <a:off x="131507" y="2348880"/>
            <a:ext cx="2496277" cy="1872207"/>
          </a:xfrm>
          <a:prstGeom prst="rect">
            <a:avLst/>
          </a:prstGeom>
          <a:noFill/>
          <a:ln>
            <a:noFill/>
          </a:ln>
        </p:spPr>
      </p:pic>
      <p:sp>
        <p:nvSpPr>
          <p:cNvPr id="136" name="Google Shape;136;p6"/>
          <p:cNvSpPr txBox="1"/>
          <p:nvPr/>
        </p:nvSpPr>
        <p:spPr>
          <a:xfrm>
            <a:off x="3234800" y="271550"/>
            <a:ext cx="1979700" cy="708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l-PL" sz="4000" b="1">
                <a:solidFill>
                  <a:srgbClr val="00B050"/>
                </a:solidFill>
                <a:latin typeface="Calibri"/>
                <a:ea typeface="Calibri"/>
                <a:cs typeface="Calibri"/>
                <a:sym typeface="Calibri"/>
              </a:rPr>
              <a:t>ZBIÓRKI</a:t>
            </a:r>
            <a:endParaRPr sz="4000" b="1">
              <a:solidFill>
                <a:srgbClr val="00B050"/>
              </a:solidFill>
              <a:latin typeface="Calibri"/>
              <a:ea typeface="Calibri"/>
              <a:cs typeface="Calibri"/>
              <a:sym typeface="Calibri"/>
            </a:endParaRPr>
          </a:p>
        </p:txBody>
      </p:sp>
      <p:sp>
        <p:nvSpPr>
          <p:cNvPr id="137" name="Google Shape;137;p6"/>
          <p:cNvSpPr txBox="1"/>
          <p:nvPr/>
        </p:nvSpPr>
        <p:spPr>
          <a:xfrm>
            <a:off x="2653700" y="3527375"/>
            <a:ext cx="5232300" cy="661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l-PL" sz="3700" b="1">
                <a:solidFill>
                  <a:srgbClr val="00B050"/>
                </a:solidFill>
                <a:latin typeface="Calibri"/>
                <a:ea typeface="Calibri"/>
                <a:cs typeface="Calibri"/>
                <a:sym typeface="Calibri"/>
              </a:rPr>
              <a:t>ŻYWNOŚCI I NAKRĘTEK</a:t>
            </a:r>
            <a:endParaRPr sz="3700" b="1">
              <a:solidFill>
                <a:srgbClr val="00B05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g114e2f4736b_0_10"/>
          <p:cNvSpPr txBox="1">
            <a:spLocks noGrp="1"/>
          </p:cNvSpPr>
          <p:nvPr>
            <p:ph type="title"/>
          </p:nvPr>
        </p:nvSpPr>
        <p:spPr>
          <a:xfrm>
            <a:off x="457200" y="1"/>
            <a:ext cx="8229600" cy="11139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pl-PL">
                <a:solidFill>
                  <a:srgbClr val="00B050"/>
                </a:solidFill>
              </a:rPr>
              <a:t>SZKOLENIA WOLONTARIUSZY</a:t>
            </a:r>
            <a:endParaRPr>
              <a:solidFill>
                <a:srgbClr val="00B050"/>
              </a:solidFill>
            </a:endParaRPr>
          </a:p>
        </p:txBody>
      </p:sp>
      <p:sp>
        <p:nvSpPr>
          <p:cNvPr id="143" name="Google Shape;143;g114e2f4736b_0_10"/>
          <p:cNvSpPr txBox="1">
            <a:spLocks noGrp="1"/>
          </p:cNvSpPr>
          <p:nvPr>
            <p:ph type="body" idx="1"/>
          </p:nvPr>
        </p:nvSpPr>
        <p:spPr>
          <a:xfrm>
            <a:off x="457200" y="1113875"/>
            <a:ext cx="8495700" cy="5012400"/>
          </a:xfrm>
          <a:prstGeom prst="rect">
            <a:avLst/>
          </a:prstGeom>
        </p:spPr>
        <p:txBody>
          <a:bodyPr spcFirstLastPara="1" wrap="square" lIns="91425" tIns="45700" rIns="91425" bIns="45700" anchor="t" anchorCtr="0">
            <a:normAutofit/>
          </a:bodyPr>
          <a:lstStyle/>
          <a:p>
            <a:pPr marL="0" lvl="0" indent="0" algn="l" rtl="0">
              <a:spcBef>
                <a:spcPts val="360"/>
              </a:spcBef>
              <a:spcAft>
                <a:spcPts val="0"/>
              </a:spcAft>
              <a:buNone/>
            </a:pPr>
            <a:endParaRPr/>
          </a:p>
        </p:txBody>
      </p:sp>
      <p:pic>
        <p:nvPicPr>
          <p:cNvPr id="144" name="Google Shape;144;g114e2f4736b_0_10"/>
          <p:cNvPicPr preferRelativeResize="0"/>
          <p:nvPr/>
        </p:nvPicPr>
        <p:blipFill>
          <a:blip r:embed="rId3">
            <a:alphaModFix/>
          </a:blip>
          <a:stretch>
            <a:fillRect/>
          </a:stretch>
        </p:blipFill>
        <p:spPr>
          <a:xfrm>
            <a:off x="954600" y="3651136"/>
            <a:ext cx="3300152" cy="2475137"/>
          </a:xfrm>
          <a:prstGeom prst="rect">
            <a:avLst/>
          </a:prstGeom>
          <a:noFill/>
          <a:ln>
            <a:noFill/>
          </a:ln>
        </p:spPr>
      </p:pic>
      <p:pic>
        <p:nvPicPr>
          <p:cNvPr id="145" name="Google Shape;145;g114e2f4736b_0_10"/>
          <p:cNvPicPr preferRelativeResize="0"/>
          <p:nvPr/>
        </p:nvPicPr>
        <p:blipFill>
          <a:blip r:embed="rId4">
            <a:alphaModFix/>
          </a:blip>
          <a:stretch>
            <a:fillRect/>
          </a:stretch>
        </p:blipFill>
        <p:spPr>
          <a:xfrm>
            <a:off x="762000" y="1113875"/>
            <a:ext cx="3300152" cy="2475099"/>
          </a:xfrm>
          <a:prstGeom prst="rect">
            <a:avLst/>
          </a:prstGeom>
          <a:noFill/>
          <a:ln>
            <a:noFill/>
          </a:ln>
        </p:spPr>
      </p:pic>
      <p:pic>
        <p:nvPicPr>
          <p:cNvPr id="146" name="Google Shape;146;g114e2f4736b_0_10"/>
          <p:cNvPicPr preferRelativeResize="0"/>
          <p:nvPr/>
        </p:nvPicPr>
        <p:blipFill>
          <a:blip r:embed="rId5"/>
          <a:srcRect/>
          <a:stretch/>
        </p:blipFill>
        <p:spPr>
          <a:xfrm>
            <a:off x="5253774" y="1113876"/>
            <a:ext cx="3128225" cy="2475098"/>
          </a:xfrm>
          <a:prstGeom prst="rect">
            <a:avLst/>
          </a:prstGeom>
          <a:noFill/>
          <a:ln>
            <a:noFill/>
          </a:ln>
        </p:spPr>
      </p:pic>
      <p:pic>
        <p:nvPicPr>
          <p:cNvPr id="147" name="Google Shape;147;g114e2f4736b_0_10"/>
          <p:cNvPicPr preferRelativeResize="0"/>
          <p:nvPr/>
        </p:nvPicPr>
        <p:blipFill>
          <a:blip r:embed="rId6"/>
          <a:srcRect/>
          <a:stretch/>
        </p:blipFill>
        <p:spPr>
          <a:xfrm>
            <a:off x="4572008" y="3728037"/>
            <a:ext cx="3118182" cy="233863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g114e2f4736b_0_20"/>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pl-PL">
                <a:solidFill>
                  <a:srgbClr val="00B050"/>
                </a:solidFill>
              </a:rPr>
              <a:t>POMOC PACJENTOM ONKOLOGII</a:t>
            </a:r>
            <a:endParaRPr>
              <a:solidFill>
                <a:srgbClr val="00B050"/>
              </a:solidFill>
            </a:endParaRPr>
          </a:p>
        </p:txBody>
      </p:sp>
      <p:sp>
        <p:nvSpPr>
          <p:cNvPr id="153" name="Google Shape;153;g114e2f4736b_0_20"/>
          <p:cNvSpPr txBox="1">
            <a:spLocks noGrp="1"/>
          </p:cNvSpPr>
          <p:nvPr>
            <p:ph type="body" idx="1"/>
          </p:nvPr>
        </p:nvSpPr>
        <p:spPr>
          <a:xfrm>
            <a:off x="457200" y="1600200"/>
            <a:ext cx="8229600" cy="4526100"/>
          </a:xfrm>
          <a:prstGeom prst="rect">
            <a:avLst/>
          </a:prstGeom>
        </p:spPr>
        <p:txBody>
          <a:bodyPr spcFirstLastPara="1" wrap="square" lIns="91425" tIns="45700" rIns="91425" bIns="45700" anchor="t" anchorCtr="0">
            <a:normAutofit/>
          </a:bodyPr>
          <a:lstStyle/>
          <a:p>
            <a:pPr marL="0" lvl="0" indent="0" algn="l" rtl="0">
              <a:spcBef>
                <a:spcPts val="360"/>
              </a:spcBef>
              <a:spcAft>
                <a:spcPts val="0"/>
              </a:spcAft>
              <a:buNone/>
            </a:pPr>
            <a:endParaRPr/>
          </a:p>
        </p:txBody>
      </p:sp>
      <p:pic>
        <p:nvPicPr>
          <p:cNvPr id="154" name="Google Shape;154;g114e2f4736b_0_20"/>
          <p:cNvPicPr preferRelativeResize="0"/>
          <p:nvPr/>
        </p:nvPicPr>
        <p:blipFill>
          <a:blip r:embed="rId3"/>
          <a:srcRect/>
          <a:stretch/>
        </p:blipFill>
        <p:spPr>
          <a:xfrm>
            <a:off x="520937" y="1600212"/>
            <a:ext cx="3677000" cy="2757750"/>
          </a:xfrm>
          <a:prstGeom prst="rect">
            <a:avLst/>
          </a:prstGeom>
          <a:noFill/>
          <a:ln>
            <a:noFill/>
          </a:ln>
        </p:spPr>
      </p:pic>
      <p:pic>
        <p:nvPicPr>
          <p:cNvPr id="155" name="Google Shape;155;g114e2f4736b_0_20"/>
          <p:cNvPicPr preferRelativeResize="0"/>
          <p:nvPr/>
        </p:nvPicPr>
        <p:blipFill>
          <a:blip r:embed="rId4">
            <a:alphaModFix/>
          </a:blip>
          <a:stretch>
            <a:fillRect/>
          </a:stretch>
        </p:blipFill>
        <p:spPr>
          <a:xfrm>
            <a:off x="3000309" y="4357950"/>
            <a:ext cx="3333417" cy="2500051"/>
          </a:xfrm>
          <a:prstGeom prst="rect">
            <a:avLst/>
          </a:prstGeom>
          <a:noFill/>
          <a:ln>
            <a:noFill/>
          </a:ln>
        </p:spPr>
      </p:pic>
      <p:pic>
        <p:nvPicPr>
          <p:cNvPr id="156" name="Google Shape;156;g114e2f4736b_0_20"/>
          <p:cNvPicPr preferRelativeResize="0"/>
          <p:nvPr/>
        </p:nvPicPr>
        <p:blipFill>
          <a:blip r:embed="rId5">
            <a:alphaModFix/>
          </a:blip>
          <a:stretch>
            <a:fillRect/>
          </a:stretch>
        </p:blipFill>
        <p:spPr>
          <a:xfrm>
            <a:off x="5094050" y="1715363"/>
            <a:ext cx="3523451" cy="264257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7"/>
          <p:cNvPicPr preferRelativeResize="0"/>
          <p:nvPr/>
        </p:nvPicPr>
        <p:blipFill rotWithShape="1">
          <a:blip r:embed="rId3"/>
          <a:srcRect/>
          <a:stretch/>
        </p:blipFill>
        <p:spPr>
          <a:xfrm>
            <a:off x="6025504" y="4725146"/>
            <a:ext cx="2496266" cy="1872200"/>
          </a:xfrm>
          <a:prstGeom prst="rect">
            <a:avLst/>
          </a:prstGeom>
          <a:noFill/>
          <a:ln>
            <a:noFill/>
          </a:ln>
        </p:spPr>
      </p:pic>
      <p:sp>
        <p:nvSpPr>
          <p:cNvPr id="162" name="Google Shape;162;p7"/>
          <p:cNvSpPr txBox="1"/>
          <p:nvPr/>
        </p:nvSpPr>
        <p:spPr>
          <a:xfrm>
            <a:off x="323525" y="3125573"/>
            <a:ext cx="8568900" cy="8541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C00000"/>
              </a:buClr>
              <a:buSzPts val="5400"/>
              <a:buFont typeface="Calibri"/>
              <a:buNone/>
            </a:pPr>
            <a:r>
              <a:rPr lang="pl-PL" sz="5400" b="1" i="0" u="none" strike="noStrike" cap="none">
                <a:solidFill>
                  <a:srgbClr val="00B050"/>
                </a:solidFill>
                <a:latin typeface="Calibri"/>
                <a:ea typeface="Calibri"/>
                <a:cs typeface="Calibri"/>
                <a:sym typeface="Calibri"/>
              </a:rPr>
              <a:t>W O L O N T A R I A T   S P 3 3</a:t>
            </a:r>
            <a:endParaRPr sz="5400" b="1" i="0" u="none" strike="noStrike" cap="none">
              <a:solidFill>
                <a:srgbClr val="00B050"/>
              </a:solidFill>
              <a:latin typeface="Calibri"/>
              <a:ea typeface="Calibri"/>
              <a:cs typeface="Calibri"/>
              <a:sym typeface="Calibri"/>
            </a:endParaRPr>
          </a:p>
        </p:txBody>
      </p:sp>
      <p:pic>
        <p:nvPicPr>
          <p:cNvPr id="163" name="Google Shape;163;p7" descr="Góra grosza – Oficjalna strona Gminy Iwonicz-Zdrój"/>
          <p:cNvPicPr preferRelativeResize="0"/>
          <p:nvPr/>
        </p:nvPicPr>
        <p:blipFill rotWithShape="1">
          <a:blip r:embed="rId4">
            <a:alphaModFix/>
          </a:blip>
          <a:srcRect/>
          <a:stretch/>
        </p:blipFill>
        <p:spPr>
          <a:xfrm>
            <a:off x="6084168" y="260648"/>
            <a:ext cx="2448272" cy="2808312"/>
          </a:xfrm>
          <a:prstGeom prst="rect">
            <a:avLst/>
          </a:prstGeom>
          <a:noFill/>
          <a:ln>
            <a:noFill/>
          </a:ln>
        </p:spPr>
      </p:pic>
      <p:pic>
        <p:nvPicPr>
          <p:cNvPr id="164" name="Google Shape;164;p7" descr="C:\Users\PAWE~1\AppData\Local\Temp\images.png"/>
          <p:cNvPicPr preferRelativeResize="0"/>
          <p:nvPr/>
        </p:nvPicPr>
        <p:blipFill rotWithShape="1">
          <a:blip r:embed="rId5">
            <a:alphaModFix/>
          </a:blip>
          <a:srcRect l="21757" r="20220"/>
          <a:stretch/>
        </p:blipFill>
        <p:spPr>
          <a:xfrm>
            <a:off x="4186808" y="4393440"/>
            <a:ext cx="1728192" cy="1872208"/>
          </a:xfrm>
          <a:prstGeom prst="rect">
            <a:avLst/>
          </a:prstGeom>
          <a:noFill/>
          <a:ln>
            <a:noFill/>
          </a:ln>
        </p:spPr>
      </p:pic>
      <p:sp>
        <p:nvSpPr>
          <p:cNvPr id="165" name="Google Shape;165;p7"/>
          <p:cNvSpPr txBox="1"/>
          <p:nvPr/>
        </p:nvSpPr>
        <p:spPr>
          <a:xfrm>
            <a:off x="611560" y="6093296"/>
            <a:ext cx="2491500" cy="585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3200" b="1">
              <a:solidFill>
                <a:schemeClr val="dk1"/>
              </a:solidFill>
              <a:latin typeface="Calibri"/>
              <a:ea typeface="Calibri"/>
              <a:cs typeface="Calibri"/>
              <a:sym typeface="Calibri"/>
            </a:endParaRPr>
          </a:p>
        </p:txBody>
      </p:sp>
      <p:pic>
        <p:nvPicPr>
          <p:cNvPr id="166" name="Google Shape;166;p7" descr="C:\Users\PAWE~1\AppData\Local\Temp\IMG-5540.jpg"/>
          <p:cNvPicPr preferRelativeResize="0"/>
          <p:nvPr/>
        </p:nvPicPr>
        <p:blipFill rotWithShape="1">
          <a:blip r:embed="rId6">
            <a:alphaModFix/>
          </a:blip>
          <a:srcRect/>
          <a:stretch/>
        </p:blipFill>
        <p:spPr>
          <a:xfrm rot="5400000">
            <a:off x="-17863" y="530039"/>
            <a:ext cx="2731150" cy="2048375"/>
          </a:xfrm>
          <a:prstGeom prst="rect">
            <a:avLst/>
          </a:prstGeom>
          <a:noFill/>
          <a:ln>
            <a:noFill/>
          </a:ln>
        </p:spPr>
      </p:pic>
      <p:pic>
        <p:nvPicPr>
          <p:cNvPr id="167" name="Google Shape;167;p7" descr="C:\Users\PAWE~1\AppData\Local\Temp\IMG-5542.jpg"/>
          <p:cNvPicPr preferRelativeResize="0"/>
          <p:nvPr/>
        </p:nvPicPr>
        <p:blipFill rotWithShape="1">
          <a:blip r:embed="rId7">
            <a:alphaModFix/>
          </a:blip>
          <a:srcRect/>
          <a:stretch/>
        </p:blipFill>
        <p:spPr>
          <a:xfrm>
            <a:off x="2771800" y="540169"/>
            <a:ext cx="3143200" cy="2357380"/>
          </a:xfrm>
          <a:prstGeom prst="rect">
            <a:avLst/>
          </a:prstGeom>
          <a:noFill/>
          <a:ln>
            <a:noFill/>
          </a:ln>
        </p:spPr>
      </p:pic>
      <p:pic>
        <p:nvPicPr>
          <p:cNvPr id="168" name="Google Shape;168;p7"/>
          <p:cNvPicPr preferRelativeResize="0"/>
          <p:nvPr/>
        </p:nvPicPr>
        <p:blipFill>
          <a:blip r:embed="rId8">
            <a:alphaModFix/>
          </a:blip>
          <a:stretch>
            <a:fillRect/>
          </a:stretch>
        </p:blipFill>
        <p:spPr>
          <a:xfrm>
            <a:off x="476325" y="3979492"/>
            <a:ext cx="3427748" cy="2570834"/>
          </a:xfrm>
          <a:prstGeom prst="rect">
            <a:avLst/>
          </a:prstGeom>
          <a:noFill/>
          <a:ln>
            <a:noFill/>
          </a:ln>
        </p:spPr>
      </p:pic>
    </p:spTree>
  </p:cSld>
  <p:clrMapOvr>
    <a:masterClrMapping/>
  </p:clrMapOvr>
</p:sld>
</file>

<file path=ppt/theme/theme1.xml><?xml version="1.0" encoding="utf-8"?>
<a:theme xmlns:a="http://schemas.openxmlformats.org/drawingml/2006/main" name="Motyw pakietu Office">
  <a:themeElements>
    <a:clrScheme name="Pakiet 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163</Words>
  <Application>Microsoft Office PowerPoint</Application>
  <PresentationFormat>Pokaz na ekranie (4:3)</PresentationFormat>
  <Paragraphs>16</Paragraphs>
  <Slides>9</Slides>
  <Notes>9</Notes>
  <HiddenSlides>0</HiddenSlides>
  <MMClips>0</MMClips>
  <ScaleCrop>false</ScaleCrop>
  <HeadingPairs>
    <vt:vector size="4" baseType="variant">
      <vt:variant>
        <vt:lpstr>Motyw</vt:lpstr>
      </vt:variant>
      <vt:variant>
        <vt:i4>1</vt:i4>
      </vt:variant>
      <vt:variant>
        <vt:lpstr>Tytuły slajdów</vt:lpstr>
      </vt:variant>
      <vt:variant>
        <vt:i4>9</vt:i4>
      </vt:variant>
    </vt:vector>
  </HeadingPairs>
  <TitlesOfParts>
    <vt:vector size="10" baseType="lpstr">
      <vt:lpstr>Motyw pakietu Office</vt:lpstr>
      <vt:lpstr>WOLONTARIAT   SP33</vt:lpstr>
      <vt:lpstr>Z wielkim zaangażowaniem bierzemy udział w cyklicznych akcjach organizowanych w naszej szkole, współpracując ze środowiskiem lokalnym, na przykład: “Podziel się posiłkiem”, “Zakręć się pozytywnie” – zbiórka nakrętek, “Góra Grosza”, Zbiórki kasztanów dla Kubusia i Julki, “Szlachetna paczka”, “Pola nadziei”, Kwesty na rzecz domowego hospicjum dla dzieci, warsztaty ozdabiania pierników - pomoc w walce Wojownikom Oddziału Onkologii i Hemataologii, “I Ty możesz zostać Świętym Mikołajem”, “Zapal się na niebiesko dla Autyzmu”, “Jesteśmy  z Wami Niebieskimi Motylami”. Wszystkie akcje, angażują uczniów naszej szkoły w bezinteresowną pomoc potrzebującym. Jednak najważniejszym pierwiastkiem jest działanie edukacyjne – otwieramy serca. Pokazujemy uczniom od najmłodszych lat, jaką siłę stanowić może nawet niewielka pomoc wielu ludzi  oraz wspólne działanie dla dobra potrzebujących. POMAGASZ?  MY POMAGAMY !!  Od lat na terenie naszej szkoły dumnie działa Szkolny Klub Wolontariatu.  </vt:lpstr>
      <vt:lpstr>Slajd 3</vt:lpstr>
      <vt:lpstr>Slajd 4</vt:lpstr>
      <vt:lpstr>Slajd 5</vt:lpstr>
      <vt:lpstr>Slajd 6</vt:lpstr>
      <vt:lpstr>SZKOLENIA WOLONTARIUSZY</vt:lpstr>
      <vt:lpstr>POMOC PACJENTOM ONKOLOGII</vt:lpstr>
      <vt:lpstr>Slajd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WOLONTARIAT   SP33</dc:title>
  <dc:creator>Paweł Szwed</dc:creator>
  <cp:lastModifiedBy>Cyfer</cp:lastModifiedBy>
  <cp:revision>1</cp:revision>
  <dcterms:created xsi:type="dcterms:W3CDTF">2021-02-07T19:44:02Z</dcterms:created>
  <dcterms:modified xsi:type="dcterms:W3CDTF">2023-01-14T15:16:06Z</dcterms:modified>
</cp:coreProperties>
</file>